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58" r:id="rId7"/>
    <p:sldId id="261" r:id="rId8"/>
    <p:sldId id="264" r:id="rId9"/>
    <p:sldId id="267" r:id="rId10"/>
    <p:sldId id="270" r:id="rId11"/>
    <p:sldId id="263" r:id="rId12"/>
    <p:sldId id="271" r:id="rId13"/>
    <p:sldId id="272" r:id="rId14"/>
    <p:sldId id="274" r:id="rId15"/>
    <p:sldId id="273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NET1.cec.eu.int\HOMES\105\AILESSI\Desktop\Copy%20of%20MSW%202015%20Jun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98833479148439E-2"/>
          <c:y val="3.209025147777101E-2"/>
          <c:w val="0.94117660639642264"/>
          <c:h val="0.69051352901572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Data!$Z$82</c:f>
              <c:strCache>
                <c:ptCount val="1"/>
                <c:pt idx="0">
                  <c:v>Landfilling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rgbClr val="C00000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Data!$Y$83:$Y$111</c:f>
              <c:strCache>
                <c:ptCount val="29"/>
                <c:pt idx="0">
                  <c:v>Denmark</c:v>
                </c:pt>
                <c:pt idx="1">
                  <c:v>Estonia</c:v>
                </c:pt>
                <c:pt idx="2">
                  <c:v>Sweden</c:v>
                </c:pt>
                <c:pt idx="3">
                  <c:v>Finland</c:v>
                </c:pt>
                <c:pt idx="4">
                  <c:v>Netherlands</c:v>
                </c:pt>
                <c:pt idx="5">
                  <c:v>Belgium</c:v>
                </c:pt>
                <c:pt idx="6">
                  <c:v>Austria</c:v>
                </c:pt>
                <c:pt idx="7">
                  <c:v>France</c:v>
                </c:pt>
                <c:pt idx="8">
                  <c:v>Luxembourg</c:v>
                </c:pt>
                <c:pt idx="9">
                  <c:v>United Kingdom</c:v>
                </c:pt>
                <c:pt idx="10">
                  <c:v>Germany </c:v>
                </c:pt>
                <c:pt idx="11">
                  <c:v>EU 28</c:v>
                </c:pt>
                <c:pt idx="12">
                  <c:v>Portugal</c:v>
                </c:pt>
                <c:pt idx="13">
                  <c:v>Italy</c:v>
                </c:pt>
                <c:pt idx="14">
                  <c:v>Czech Republic</c:v>
                </c:pt>
                <c:pt idx="15">
                  <c:v>Slovenia</c:v>
                </c:pt>
                <c:pt idx="16">
                  <c:v>Ireland</c:v>
                </c:pt>
                <c:pt idx="17">
                  <c:v>Hungary</c:v>
                </c:pt>
                <c:pt idx="18">
                  <c:v>Poland</c:v>
                </c:pt>
                <c:pt idx="19">
                  <c:v>Spain</c:v>
                </c:pt>
                <c:pt idx="20">
                  <c:v>Lithuania</c:v>
                </c:pt>
                <c:pt idx="21">
                  <c:v>Slovakia</c:v>
                </c:pt>
                <c:pt idx="22">
                  <c:v>Bulgaria</c:v>
                </c:pt>
                <c:pt idx="23">
                  <c:v>Romania</c:v>
                </c:pt>
                <c:pt idx="24">
                  <c:v>Malta</c:v>
                </c:pt>
                <c:pt idx="25">
                  <c:v>Greece</c:v>
                </c:pt>
                <c:pt idx="26">
                  <c:v>Croatia</c:v>
                </c:pt>
                <c:pt idx="27">
                  <c:v>Cyprus</c:v>
                </c:pt>
                <c:pt idx="28">
                  <c:v>Latvia</c:v>
                </c:pt>
              </c:strCache>
            </c:strRef>
          </c:cat>
          <c:val>
            <c:numRef>
              <c:f>Data!$Z$83:$Z$111</c:f>
              <c:numCache>
                <c:formatCode>0.0%</c:formatCode>
                <c:ptCount val="29"/>
                <c:pt idx="0">
                  <c:v>1.137123745819398E-2</c:v>
                </c:pt>
                <c:pt idx="1">
                  <c:v>7.399577167019028E-2</c:v>
                </c:pt>
                <c:pt idx="2">
                  <c:v>7.9963445282156733E-3</c:v>
                </c:pt>
                <c:pt idx="3">
                  <c:v>0.11504747991234478</c:v>
                </c:pt>
                <c:pt idx="4">
                  <c:v>1.4116318464144552E-2</c:v>
                </c:pt>
                <c:pt idx="5">
                  <c:v>9.1333899745114702E-3</c:v>
                </c:pt>
                <c:pt idx="6">
                  <c:v>2.9776674937965261E-2</c:v>
                </c:pt>
                <c:pt idx="7">
                  <c:v>0.25758256235216626</c:v>
                </c:pt>
                <c:pt idx="8">
                  <c:v>0.17696629213483145</c:v>
                </c:pt>
                <c:pt idx="9">
                  <c:v>0.22567871511388476</c:v>
                </c:pt>
                <c:pt idx="10">
                  <c:v>2.0765583983074088E-3</c:v>
                </c:pt>
                <c:pt idx="11">
                  <c:v>0.25579325209249421</c:v>
                </c:pt>
                <c:pt idx="12">
                  <c:v>0.48980891719745223</c:v>
                </c:pt>
                <c:pt idx="13">
                  <c:v>0.26483538815878604</c:v>
                </c:pt>
                <c:pt idx="14">
                  <c:v>0.52592148636499847</c:v>
                </c:pt>
                <c:pt idx="15">
                  <c:v>0.22678185745140389</c:v>
                </c:pt>
                <c:pt idx="16">
                  <c:v>0.3817304121797252</c:v>
                </c:pt>
                <c:pt idx="17">
                  <c:v>0.53636853448275867</c:v>
                </c:pt>
                <c:pt idx="18">
                  <c:v>0.44260333241277733</c:v>
                </c:pt>
                <c:pt idx="19">
                  <c:v>0.55089077465138203</c:v>
                </c:pt>
                <c:pt idx="20">
                  <c:v>0.54</c:v>
                </c:pt>
                <c:pt idx="21">
                  <c:v>0.68721973094170408</c:v>
                </c:pt>
                <c:pt idx="22">
                  <c:v>0.66223845898372635</c:v>
                </c:pt>
                <c:pt idx="23">
                  <c:v>0.71950970377936674</c:v>
                </c:pt>
                <c:pt idx="24">
                  <c:v>0.89591078066914498</c:v>
                </c:pt>
                <c:pt idx="25">
                  <c:v>0.80698299015219332</c:v>
                </c:pt>
                <c:pt idx="26">
                  <c:v>0.79746070133010882</c:v>
                </c:pt>
                <c:pt idx="27">
                  <c:v>0.74491682070240295</c:v>
                </c:pt>
                <c:pt idx="28">
                  <c:v>0.57642940490081684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F-094B-8FE1-4232224B0503}"/>
            </c:ext>
          </c:extLst>
        </c:ser>
        <c:ser>
          <c:idx val="1"/>
          <c:order val="1"/>
          <c:tx>
            <c:strRef>
              <c:f>Data!$AA$82</c:f>
              <c:strCache>
                <c:ptCount val="1"/>
                <c:pt idx="0">
                  <c:v>Incineration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rgbClr val="FFC000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Data!$Y$83:$Y$111</c:f>
              <c:strCache>
                <c:ptCount val="29"/>
                <c:pt idx="0">
                  <c:v>Denmark</c:v>
                </c:pt>
                <c:pt idx="1">
                  <c:v>Estonia</c:v>
                </c:pt>
                <c:pt idx="2">
                  <c:v>Sweden</c:v>
                </c:pt>
                <c:pt idx="3">
                  <c:v>Finland</c:v>
                </c:pt>
                <c:pt idx="4">
                  <c:v>Netherlands</c:v>
                </c:pt>
                <c:pt idx="5">
                  <c:v>Belgium</c:v>
                </c:pt>
                <c:pt idx="6">
                  <c:v>Austria</c:v>
                </c:pt>
                <c:pt idx="7">
                  <c:v>France</c:v>
                </c:pt>
                <c:pt idx="8">
                  <c:v>Luxembourg</c:v>
                </c:pt>
                <c:pt idx="9">
                  <c:v>United Kingdom</c:v>
                </c:pt>
                <c:pt idx="10">
                  <c:v>Germany </c:v>
                </c:pt>
                <c:pt idx="11">
                  <c:v>EU 28</c:v>
                </c:pt>
                <c:pt idx="12">
                  <c:v>Portugal</c:v>
                </c:pt>
                <c:pt idx="13">
                  <c:v>Italy</c:v>
                </c:pt>
                <c:pt idx="14">
                  <c:v>Czech Republic</c:v>
                </c:pt>
                <c:pt idx="15">
                  <c:v>Slovenia</c:v>
                </c:pt>
                <c:pt idx="16">
                  <c:v>Ireland</c:v>
                </c:pt>
                <c:pt idx="17">
                  <c:v>Hungary</c:v>
                </c:pt>
                <c:pt idx="18">
                  <c:v>Poland</c:v>
                </c:pt>
                <c:pt idx="19">
                  <c:v>Spain</c:v>
                </c:pt>
                <c:pt idx="20">
                  <c:v>Lithuania</c:v>
                </c:pt>
                <c:pt idx="21">
                  <c:v>Slovakia</c:v>
                </c:pt>
                <c:pt idx="22">
                  <c:v>Bulgaria</c:v>
                </c:pt>
                <c:pt idx="23">
                  <c:v>Romania</c:v>
                </c:pt>
                <c:pt idx="24">
                  <c:v>Malta</c:v>
                </c:pt>
                <c:pt idx="25">
                  <c:v>Greece</c:v>
                </c:pt>
                <c:pt idx="26">
                  <c:v>Croatia</c:v>
                </c:pt>
                <c:pt idx="27">
                  <c:v>Cyprus</c:v>
                </c:pt>
                <c:pt idx="28">
                  <c:v>Latvia</c:v>
                </c:pt>
              </c:strCache>
            </c:strRef>
          </c:cat>
          <c:val>
            <c:numRef>
              <c:f>Data!$AA$83:$AA$111</c:f>
              <c:numCache>
                <c:formatCode>0.0%</c:formatCode>
                <c:ptCount val="29"/>
                <c:pt idx="0">
                  <c:v>0.52597547380156073</c:v>
                </c:pt>
                <c:pt idx="1">
                  <c:v>0.51374207188160681</c:v>
                </c:pt>
                <c:pt idx="2">
                  <c:v>0.51199451679232355</c:v>
                </c:pt>
                <c:pt idx="3">
                  <c:v>0.47918188458729</c:v>
                </c:pt>
                <c:pt idx="4">
                  <c:v>0.46888763410502543</c:v>
                </c:pt>
                <c:pt idx="5">
                  <c:v>0.43394222599830079</c:v>
                </c:pt>
                <c:pt idx="6">
                  <c:v>0.37903225806451613</c:v>
                </c:pt>
                <c:pt idx="7">
                  <c:v>0.34731578789784123</c:v>
                </c:pt>
                <c:pt idx="8">
                  <c:v>0.3398876404494382</c:v>
                </c:pt>
                <c:pt idx="9">
                  <c:v>0.31384040295245036</c:v>
                </c:pt>
                <c:pt idx="10">
                  <c:v>0.31291384241664383</c:v>
                </c:pt>
                <c:pt idx="11">
                  <c:v>0.26523883900054812</c:v>
                </c:pt>
                <c:pt idx="12">
                  <c:v>0.20679405520169852</c:v>
                </c:pt>
                <c:pt idx="13">
                  <c:v>0.18906652215146999</c:v>
                </c:pt>
                <c:pt idx="14">
                  <c:v>0.17680551393467187</c:v>
                </c:pt>
                <c:pt idx="15">
                  <c:v>0.17062634989200864</c:v>
                </c:pt>
                <c:pt idx="16">
                  <c:v>0.15855922762718158</c:v>
                </c:pt>
                <c:pt idx="17">
                  <c:v>0.1414331896551724</c:v>
                </c:pt>
                <c:pt idx="18">
                  <c:v>0.13246801067844979</c:v>
                </c:pt>
                <c:pt idx="19">
                  <c:v>0.11622251997419483</c:v>
                </c:pt>
                <c:pt idx="20">
                  <c:v>0.11538461538461539</c:v>
                </c:pt>
                <c:pt idx="21">
                  <c:v>0.1070627802690583</c:v>
                </c:pt>
                <c:pt idx="22">
                  <c:v>2.723347725008303E-2</c:v>
                </c:pt>
                <c:pt idx="23">
                  <c:v>2.3697650663942797E-2</c:v>
                </c:pt>
                <c:pt idx="24">
                  <c:v>3.7174721189591076E-3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F-094B-8FE1-4232224B0503}"/>
            </c:ext>
          </c:extLst>
        </c:ser>
        <c:ser>
          <c:idx val="2"/>
          <c:order val="2"/>
          <c:tx>
            <c:strRef>
              <c:f>Data!$AB$82</c:f>
              <c:strCache>
                <c:ptCount val="1"/>
                <c:pt idx="0">
                  <c:v>Recycling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Data!$Y$83:$Y$111</c:f>
              <c:strCache>
                <c:ptCount val="29"/>
                <c:pt idx="0">
                  <c:v>Denmark</c:v>
                </c:pt>
                <c:pt idx="1">
                  <c:v>Estonia</c:v>
                </c:pt>
                <c:pt idx="2">
                  <c:v>Sweden</c:v>
                </c:pt>
                <c:pt idx="3">
                  <c:v>Finland</c:v>
                </c:pt>
                <c:pt idx="4">
                  <c:v>Netherlands</c:v>
                </c:pt>
                <c:pt idx="5">
                  <c:v>Belgium</c:v>
                </c:pt>
                <c:pt idx="6">
                  <c:v>Austria</c:v>
                </c:pt>
                <c:pt idx="7">
                  <c:v>France</c:v>
                </c:pt>
                <c:pt idx="8">
                  <c:v>Luxembourg</c:v>
                </c:pt>
                <c:pt idx="9">
                  <c:v>United Kingdom</c:v>
                </c:pt>
                <c:pt idx="10">
                  <c:v>Germany </c:v>
                </c:pt>
                <c:pt idx="11">
                  <c:v>EU 28</c:v>
                </c:pt>
                <c:pt idx="12">
                  <c:v>Portugal</c:v>
                </c:pt>
                <c:pt idx="13">
                  <c:v>Italy</c:v>
                </c:pt>
                <c:pt idx="14">
                  <c:v>Czech Republic</c:v>
                </c:pt>
                <c:pt idx="15">
                  <c:v>Slovenia</c:v>
                </c:pt>
                <c:pt idx="16">
                  <c:v>Ireland</c:v>
                </c:pt>
                <c:pt idx="17">
                  <c:v>Hungary</c:v>
                </c:pt>
                <c:pt idx="18">
                  <c:v>Poland</c:v>
                </c:pt>
                <c:pt idx="19">
                  <c:v>Spain</c:v>
                </c:pt>
                <c:pt idx="20">
                  <c:v>Lithuania</c:v>
                </c:pt>
                <c:pt idx="21">
                  <c:v>Slovakia</c:v>
                </c:pt>
                <c:pt idx="22">
                  <c:v>Bulgaria</c:v>
                </c:pt>
                <c:pt idx="23">
                  <c:v>Romania</c:v>
                </c:pt>
                <c:pt idx="24">
                  <c:v>Malta</c:v>
                </c:pt>
                <c:pt idx="25">
                  <c:v>Greece</c:v>
                </c:pt>
                <c:pt idx="26">
                  <c:v>Croatia</c:v>
                </c:pt>
                <c:pt idx="27">
                  <c:v>Cyprus</c:v>
                </c:pt>
                <c:pt idx="28">
                  <c:v>Latvia</c:v>
                </c:pt>
              </c:strCache>
            </c:strRef>
          </c:cat>
          <c:val>
            <c:numRef>
              <c:f>Data!$AB$83:$AB$111</c:f>
              <c:numCache>
                <c:formatCode>0.0%</c:formatCode>
                <c:ptCount val="29"/>
                <c:pt idx="0">
                  <c:v>0.46265328874024525</c:v>
                </c:pt>
                <c:pt idx="1">
                  <c:v>0.28329809725158561</c:v>
                </c:pt>
                <c:pt idx="2">
                  <c:v>0.48000913867946082</c:v>
                </c:pt>
                <c:pt idx="3">
                  <c:v>0.40577063550036524</c:v>
                </c:pt>
                <c:pt idx="4">
                  <c:v>0.51710897797854316</c:v>
                </c:pt>
                <c:pt idx="5">
                  <c:v>0.53440951571792694</c:v>
                </c:pt>
                <c:pt idx="6">
                  <c:v>0.56906534325889169</c:v>
                </c:pt>
                <c:pt idx="7">
                  <c:v>0.39513159076619059</c:v>
                </c:pt>
                <c:pt idx="8">
                  <c:v>0.4803370786516854</c:v>
                </c:pt>
                <c:pt idx="9">
                  <c:v>0.43482117401083409</c:v>
                </c:pt>
                <c:pt idx="10">
                  <c:v>0.66054147239744543</c:v>
                </c:pt>
                <c:pt idx="11">
                  <c:v>0.45044569817805674</c:v>
                </c:pt>
                <c:pt idx="12">
                  <c:v>0.30360934182590232</c:v>
                </c:pt>
                <c:pt idx="13">
                  <c:v>0.43530686898794202</c:v>
                </c:pt>
                <c:pt idx="14">
                  <c:v>0.29727299970032961</c:v>
                </c:pt>
                <c:pt idx="15">
                  <c:v>0.54103671706263501</c:v>
                </c:pt>
                <c:pt idx="16">
                  <c:v>0.36576308949127367</c:v>
                </c:pt>
                <c:pt idx="17">
                  <c:v>0.32165948275862066</c:v>
                </c:pt>
                <c:pt idx="18">
                  <c:v>0.42502071251035628</c:v>
                </c:pt>
                <c:pt idx="19">
                  <c:v>0.3329363307031909</c:v>
                </c:pt>
                <c:pt idx="20">
                  <c:v>0.33076923076923076</c:v>
                </c:pt>
                <c:pt idx="21">
                  <c:v>0.1491031390134529</c:v>
                </c:pt>
                <c:pt idx="22">
                  <c:v>0.29359016937894389</c:v>
                </c:pt>
                <c:pt idx="23">
                  <c:v>0.13115423901940756</c:v>
                </c:pt>
                <c:pt idx="24">
                  <c:v>6.6914498141263934E-2</c:v>
                </c:pt>
                <c:pt idx="25">
                  <c:v>0.19301700984780662</c:v>
                </c:pt>
                <c:pt idx="26">
                  <c:v>0.18016928657799275</c:v>
                </c:pt>
                <c:pt idx="27">
                  <c:v>0.17929759704251386</c:v>
                </c:pt>
                <c:pt idx="28">
                  <c:v>0.26721120186697783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F-094B-8FE1-4232224B05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016552"/>
        <c:axId val="102060280"/>
      </c:barChart>
      <c:catAx>
        <c:axId val="134016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7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2060280"/>
        <c:crosses val="autoZero"/>
        <c:auto val="1"/>
        <c:lblAlgn val="ctr"/>
        <c:lblOffset val="100"/>
        <c:noMultiLvlLbl val="0"/>
      </c:catAx>
      <c:valAx>
        <c:axId val="102060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01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291D3-B369-D44F-AA03-C535DE772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accent2"/>
                </a:solidFill>
              </a:rPr>
              <a:t>TASKFORCE HERIJKING AFVALSTOFFEN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F11D3B-8866-8642-B0BD-459ED40C6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0C4A64C-DB04-4642-B83D-9A03DF9C314D}"/>
              </a:ext>
            </a:extLst>
          </p:cNvPr>
          <p:cNvSpPr/>
          <p:nvPr/>
        </p:nvSpPr>
        <p:spPr>
          <a:xfrm>
            <a:off x="6147879" y="408563"/>
            <a:ext cx="4105073" cy="1595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Is afval nog steeds afval?</a:t>
            </a:r>
          </a:p>
        </p:txBody>
      </p:sp>
    </p:spTree>
    <p:extLst>
      <p:ext uri="{BB962C8B-B14F-4D97-AF65-F5344CB8AC3E}">
        <p14:creationId xmlns:p14="http://schemas.microsoft.com/office/powerpoint/2010/main" val="20070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2F2B-FC7D-5E44-A473-71157078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taskforce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2E07B-61AF-D04C-9BAA-7C174250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September en oktober: inventarisatie door middel van interviews en bestudering documenten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November: opgehaalde belemmeringen bespreken met/toetsen bij taskforce 13-11 en klankbordgroep 22-11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79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41C6F-86A5-C247-AC8A-88E14798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Wat voor soort belemmeringen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727EC-07ED-E441-87CB-BC4FE87EE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Regelgeving: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Wanneer afval-&gt;grondstof: onduidelijk waar een secundaire grondstof aan moet voldoen regelgeving ontbreekt-&gt; discriminatie secundaire t.o.v. 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virgin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grondstof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Teveel EU afvalcodes-&gt; teveel afval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Afzet moet gegarandeerd zijn voor einde afval, tussenhandel is niet toegestaan-&gt; afvalstatus blijft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2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41C6F-86A5-C247-AC8A-88E14798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Wat voor soort belemmeringen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727EC-07ED-E441-87CB-BC4FE87E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7" y="1400783"/>
            <a:ext cx="9863847" cy="4854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Kennis: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Experimenteerruimte is er, maar wordt niet altijd toegepast 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Bedrijven en omgevingsdiensten/gemeenten hebben soms onvoldoende kennis van afval/geen afval-&gt; onjuiste toepassing afvalwet-regelgeving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Onbekendheid handhavers met productenrecht-&gt; grondstof wordt gekwalificeerd als afvalstof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Interpretatieverschillen afvalwet-en regelgeving door omgevingsdiensten onderling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Onduidelijkheid over wie waarover gaat bij bedrijven, maar ook bij de bevoegde gezagen onderling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3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41C6F-86A5-C247-AC8A-88E14798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Wat voor soort belemmeringen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727EC-07ED-E441-87CB-BC4FE87E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7" y="1400783"/>
            <a:ext cx="9863847" cy="4854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Prioriteit: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Binnen de bevoegde gezagen staan niet alle neuzen de CE kant op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Tijdsduur: rechtsoordelen, vergunningentraject te lang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Imago: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Bedrijven passen liever geen ”afval” toe in hun proces ook al heeft het de end of waste status en heeft het gelijke eigenschappen als een 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virgin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grondstof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6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A8F29-B4BD-6940-B231-5C5FDC5A9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Interactieve ronde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EBD2E9-40DC-F141-9833-00938860F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4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CE9D1-868D-964A-B29B-EEBFA4AB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11" y="132944"/>
            <a:ext cx="8680615" cy="732817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Hoe verder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69A64-BB97-1745-8F3B-4367947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6" y="1021404"/>
            <a:ext cx="11420273" cy="5836596"/>
          </a:xfrm>
        </p:spPr>
        <p:txBody>
          <a:bodyPr>
            <a:normAutofit fontScale="85000" lnSpcReduction="20000"/>
          </a:bodyPr>
          <a:lstStyle/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December en januari:</a:t>
            </a:r>
          </a:p>
          <a:p>
            <a:pPr>
              <a:buFontTx/>
              <a:buChar char="-"/>
            </a:pP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Verder met interviews</a:t>
            </a:r>
          </a:p>
          <a:p>
            <a:pPr>
              <a:buFontTx/>
              <a:buChar char="-"/>
            </a:pP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Toets opgehaalde belemmeringen aan andere Europese lidstaten</a:t>
            </a:r>
          </a:p>
          <a:p>
            <a:pPr>
              <a:buFontTx/>
              <a:buChar char="-"/>
            </a:pP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Inventariseren oplossingsrichtingen</a:t>
            </a:r>
          </a:p>
          <a:p>
            <a:pPr>
              <a:buFontTx/>
              <a:buChar char="-"/>
            </a:pP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Februari en maart:</a:t>
            </a:r>
          </a:p>
          <a:p>
            <a:pPr>
              <a:buFontTx/>
              <a:buChar char="-"/>
            </a:pP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Inventariseren en toetsen oplossingsrichtingen</a:t>
            </a:r>
          </a:p>
          <a:p>
            <a:pPr>
              <a:buFontTx/>
              <a:buChar char="-"/>
            </a:pP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April en mei:</a:t>
            </a:r>
          </a:p>
          <a:p>
            <a:pPr>
              <a:buFontTx/>
              <a:buChar char="-"/>
            </a:pP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Tussenrapportage</a:t>
            </a:r>
          </a:p>
          <a:p>
            <a:pPr>
              <a:buFontTx/>
              <a:buChar char="-"/>
            </a:pP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Contact met EC voor agendering belemmeringen op Europees vlak</a:t>
            </a:r>
          </a:p>
          <a:p>
            <a:pPr marL="0" indent="0">
              <a:buNone/>
            </a:pPr>
            <a:endParaRPr lang="nl-NL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Juni en juli:</a:t>
            </a:r>
          </a:p>
          <a:p>
            <a:pPr>
              <a:buFontTx/>
              <a:buChar char="-"/>
            </a:pPr>
            <a:r>
              <a:rPr lang="nl-NL" sz="2600" dirty="0">
                <a:solidFill>
                  <a:schemeClr val="accent1">
                    <a:lumMod val="50000"/>
                  </a:schemeClr>
                </a:solidFill>
              </a:rPr>
              <a:t>Uitwerken tussenrapport tot advies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07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80EAF-999E-6742-AB10-3D3417FD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Zodat we uiteindelijk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E03AF05-C0E6-D04A-B885-C886C9C50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381" y="1223319"/>
            <a:ext cx="8383803" cy="5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6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77086-4A0B-C84C-8864-4DE09EE2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Opdracht taskforce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70CB7C-BFFD-EF4A-AA51-0899CC1B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2"/>
                </a:solidFill>
              </a:rPr>
              <a:t>Advies uitbrengen aan Staatssecretaris van I&amp;W</a:t>
            </a:r>
          </a:p>
          <a:p>
            <a:pPr marL="0" indent="0">
              <a:buNone/>
            </a:pPr>
            <a:endParaRPr lang="nl-NL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Met inachtneming van risico’s voor milieu en volksgezondheid: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Hoe belemmeringen voor de circulaire economie in afvalwet-en regelgeving weg te nemen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Hoe de uitvoeringspraktijk te verbeteren</a:t>
            </a:r>
          </a:p>
        </p:txBody>
      </p:sp>
    </p:spTree>
    <p:extLst>
      <p:ext uri="{BB962C8B-B14F-4D97-AF65-F5344CB8AC3E}">
        <p14:creationId xmlns:p14="http://schemas.microsoft.com/office/powerpoint/2010/main" val="249989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68666-F37B-A246-A74C-9650DB09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Waarom doen we dit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1AA79E-69F9-1B42-97D5-F630816CB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524"/>
          <a:stretch>
            <a:fillRect/>
          </a:stretch>
        </p:blipFill>
        <p:spPr bwMode="auto">
          <a:xfrm>
            <a:off x="1629978" y="1270000"/>
            <a:ext cx="7644024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F802CB-165B-7D45-940F-EB9D7BA0A781}"/>
              </a:ext>
            </a:extLst>
          </p:cNvPr>
          <p:cNvSpPr txBox="1"/>
          <p:nvPr/>
        </p:nvSpPr>
        <p:spPr>
          <a:xfrm>
            <a:off x="1791730" y="4089608"/>
            <a:ext cx="78959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Afval		         </a:t>
            </a:r>
            <a:r>
              <a:rPr lang="nl-NL" sz="1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Nuttige toepassing 	       </a:t>
            </a:r>
            <a:r>
              <a:rPr lang="nl-NL" sz="1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Afvalpreventie en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verwijdering</a:t>
            </a:r>
            <a:r>
              <a:rPr lang="nl-NL" sz="1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nl-NL" sz="1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afval</a:t>
            </a:r>
            <a:r>
              <a:rPr lang="nl-NL" sz="1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        hergebruik </a:t>
            </a:r>
            <a:r>
              <a:rPr lang="nl-NL" sz="16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(géén afval!)</a:t>
            </a:r>
            <a:endParaRPr lang="nl-NL" sz="16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16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nl-NL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afvalrecht</a:t>
            </a:r>
            <a:r>
              <a:rPr lang="nl-NL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  </a:t>
            </a:r>
            <a:r>
              <a:rPr lang="nl-NL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afvalrecht</a:t>
            </a:r>
            <a:r>
              <a:rPr lang="nl-NL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</a:t>
            </a:r>
            <a:r>
              <a:rPr lang="nl-NL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afval- en/of 						                                          productenrecht?</a:t>
            </a:r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40512-4C4E-1749-A48B-A4B56C2D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D5CEBEB-3F36-5B49-A39D-46020EACA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74" y="496471"/>
            <a:ext cx="5095180" cy="28678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23E37A-2A4C-2441-861F-3F577F76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09" y="2486657"/>
            <a:ext cx="4317784" cy="28732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123D84C-445A-164E-8850-0DF5616D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56" y="3710860"/>
            <a:ext cx="4172412" cy="31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5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1EF760D0-E1ED-6C44-BF7F-3095FBD91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968882"/>
              </p:ext>
            </p:extLst>
          </p:nvPr>
        </p:nvGraphicFramePr>
        <p:xfrm>
          <a:off x="389106" y="1215958"/>
          <a:ext cx="10768520" cy="491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FFE14F3F-B803-0F45-B619-33106BA8E8E1}"/>
              </a:ext>
            </a:extLst>
          </p:cNvPr>
          <p:cNvSpPr txBox="1"/>
          <p:nvPr/>
        </p:nvSpPr>
        <p:spPr>
          <a:xfrm>
            <a:off x="1118681" y="569627"/>
            <a:ext cx="496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accent2"/>
                </a:solidFill>
              </a:rPr>
              <a:t>Stedelijk afval EU 2015</a:t>
            </a:r>
          </a:p>
        </p:txBody>
      </p:sp>
    </p:spTree>
    <p:extLst>
      <p:ext uri="{BB962C8B-B14F-4D97-AF65-F5344CB8AC3E}">
        <p14:creationId xmlns:p14="http://schemas.microsoft.com/office/powerpoint/2010/main" val="124133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C8C29-CA8B-EA42-8A0C-D1A7E8AE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accent2"/>
                </a:solidFill>
              </a:rPr>
              <a:t>Groei wereldbevolking en toename grondstofvraag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7E37C6-E47B-054F-91CD-DCAB9863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Parijs-&gt; 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Sustainable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Development Goals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Nederland-&gt;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“Van Afval Naar Grondstof” (2013)-&gt; “Nederland Circulair in 2050” (2016)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Grondstoffenakkoord (2017)-&gt; 5 transitie-agenda’s (2018)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2F82BD-CC46-5741-9DF2-E8AE4CF1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740" y="1158291"/>
            <a:ext cx="4432504" cy="29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69572-E91E-C24D-833E-8053AEB4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Taskforce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9AE3F0-ABBA-3F48-A182-7B266A8E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3" y="1718441"/>
            <a:ext cx="10870324" cy="4840014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Nederland samen met een aantal andere EU-landen verder dan de rest, maar afvalwetgeving in EU blijft achter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Nederland wil wel verder naar CE-&gt; bedrijven en overheden zien kansen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Volgens Rijk zijn er mogelijkheden-&gt; Ruimte in Regels (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RiR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RiR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-&gt; Belemmeringen worden ingebracht en zo mogelijk opgelost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Daar waar 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RiR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 niet verder komt gaat de Taskforce aan de slag</a:t>
            </a:r>
          </a:p>
        </p:txBody>
      </p:sp>
    </p:spTree>
    <p:extLst>
      <p:ext uri="{BB962C8B-B14F-4D97-AF65-F5344CB8AC3E}">
        <p14:creationId xmlns:p14="http://schemas.microsoft.com/office/powerpoint/2010/main" val="100863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B9BF5-67FD-AD4E-9C40-EB3162D3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Organisatie taskforce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71AB1-61C5-9143-8103-7EFBF1ED39D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392917" y="3941379"/>
            <a:ext cx="5675586" cy="2301766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Stelt tussenrapport april 2019 en eindrapport medio 2019 op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Informeert het 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OGberaad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Toetst bevindingen bij klankbordgroep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2543E13-CDE8-1949-AA05-AEF8808D1EB0}"/>
              </a:ext>
            </a:extLst>
          </p:cNvPr>
          <p:cNvSpPr/>
          <p:nvPr/>
        </p:nvSpPr>
        <p:spPr>
          <a:xfrm>
            <a:off x="3150972" y="3186575"/>
            <a:ext cx="15204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Taskforce</a:t>
            </a:r>
          </a:p>
        </p:txBody>
      </p:sp>
      <p:sp>
        <p:nvSpPr>
          <p:cNvPr id="5" name="Zeshoek 4">
            <a:extLst>
              <a:ext uri="{FF2B5EF4-FFF2-40B4-BE49-F238E27FC236}">
                <a16:creationId xmlns:a16="http://schemas.microsoft.com/office/drawing/2014/main" id="{996F3F55-87DF-FD46-8FD2-744422054110}"/>
              </a:ext>
            </a:extLst>
          </p:cNvPr>
          <p:cNvSpPr/>
          <p:nvPr/>
        </p:nvSpPr>
        <p:spPr>
          <a:xfrm>
            <a:off x="4837732" y="2439282"/>
            <a:ext cx="1397530" cy="115597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UvW</a:t>
            </a:r>
          </a:p>
        </p:txBody>
      </p:sp>
      <p:sp>
        <p:nvSpPr>
          <p:cNvPr id="9" name="Zeshoek 8">
            <a:extLst>
              <a:ext uri="{FF2B5EF4-FFF2-40B4-BE49-F238E27FC236}">
                <a16:creationId xmlns:a16="http://schemas.microsoft.com/office/drawing/2014/main" id="{34A8408C-4CED-F24E-B6C6-5D02132C743B}"/>
              </a:ext>
            </a:extLst>
          </p:cNvPr>
          <p:cNvSpPr/>
          <p:nvPr/>
        </p:nvSpPr>
        <p:spPr>
          <a:xfrm>
            <a:off x="3252229" y="1765989"/>
            <a:ext cx="1406481" cy="1113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ILT</a:t>
            </a:r>
          </a:p>
        </p:txBody>
      </p:sp>
      <p:sp>
        <p:nvSpPr>
          <p:cNvPr id="10" name="Zeshoek 9">
            <a:extLst>
              <a:ext uri="{FF2B5EF4-FFF2-40B4-BE49-F238E27FC236}">
                <a16:creationId xmlns:a16="http://schemas.microsoft.com/office/drawing/2014/main" id="{3602A5C6-E7AA-FA43-8C20-1B783353B23A}"/>
              </a:ext>
            </a:extLst>
          </p:cNvPr>
          <p:cNvSpPr/>
          <p:nvPr/>
        </p:nvSpPr>
        <p:spPr>
          <a:xfrm>
            <a:off x="1508320" y="2439282"/>
            <a:ext cx="1383359" cy="115597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VNO</a:t>
            </a:r>
          </a:p>
          <a:p>
            <a:pPr algn="ctr"/>
            <a:r>
              <a:rPr lang="nl-NL" sz="2400" dirty="0"/>
              <a:t>NCW</a:t>
            </a:r>
          </a:p>
        </p:txBody>
      </p:sp>
      <p:sp>
        <p:nvSpPr>
          <p:cNvPr id="11" name="Zeshoek 10">
            <a:extLst>
              <a:ext uri="{FF2B5EF4-FFF2-40B4-BE49-F238E27FC236}">
                <a16:creationId xmlns:a16="http://schemas.microsoft.com/office/drawing/2014/main" id="{27AA0729-4699-FB47-B356-9CED2555C23B}"/>
              </a:ext>
            </a:extLst>
          </p:cNvPr>
          <p:cNvSpPr/>
          <p:nvPr/>
        </p:nvSpPr>
        <p:spPr>
          <a:xfrm>
            <a:off x="1801412" y="4187432"/>
            <a:ext cx="1349561" cy="104484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IPO VNG</a:t>
            </a:r>
          </a:p>
        </p:txBody>
      </p:sp>
      <p:sp>
        <p:nvSpPr>
          <p:cNvPr id="12" name="Zeshoek 11">
            <a:extLst>
              <a:ext uri="{FF2B5EF4-FFF2-40B4-BE49-F238E27FC236}">
                <a16:creationId xmlns:a16="http://schemas.microsoft.com/office/drawing/2014/main" id="{8585499C-F73F-7D48-90D6-171D583BCF98}"/>
              </a:ext>
            </a:extLst>
          </p:cNvPr>
          <p:cNvSpPr/>
          <p:nvPr/>
        </p:nvSpPr>
        <p:spPr>
          <a:xfrm>
            <a:off x="4445316" y="4187432"/>
            <a:ext cx="1366000" cy="104484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OMG </a:t>
            </a:r>
          </a:p>
          <a:p>
            <a:pPr algn="ctr"/>
            <a:r>
              <a:rPr lang="nl-NL" sz="2400" dirty="0"/>
              <a:t>NL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510C282-312E-6545-A7B1-3AA21311A4B9}"/>
              </a:ext>
            </a:extLst>
          </p:cNvPr>
          <p:cNvCxnSpPr>
            <a:cxnSpLocks/>
          </p:cNvCxnSpPr>
          <p:nvPr/>
        </p:nvCxnSpPr>
        <p:spPr>
          <a:xfrm>
            <a:off x="2751083" y="3350986"/>
            <a:ext cx="399890" cy="157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3ACB887-46A1-1648-B8CB-6503307A679D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911173" y="2879961"/>
            <a:ext cx="0" cy="30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5A2B75EA-D156-F748-9B1B-2523D0EEEC73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4671373" y="3350986"/>
            <a:ext cx="373594" cy="292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8C67DC70-A55D-3A4F-A1CA-64052049159C}"/>
              </a:ext>
            </a:extLst>
          </p:cNvPr>
          <p:cNvCxnSpPr>
            <a:cxnSpLocks/>
          </p:cNvCxnSpPr>
          <p:nvPr/>
        </p:nvCxnSpPr>
        <p:spPr>
          <a:xfrm flipH="1" flipV="1">
            <a:off x="4213655" y="4100976"/>
            <a:ext cx="312038" cy="47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3E4C465-1764-C441-A691-AC2C9614EC7B}"/>
              </a:ext>
            </a:extLst>
          </p:cNvPr>
          <p:cNvCxnSpPr>
            <a:cxnSpLocks/>
          </p:cNvCxnSpPr>
          <p:nvPr/>
        </p:nvCxnSpPr>
        <p:spPr>
          <a:xfrm flipV="1">
            <a:off x="3050628" y="4100976"/>
            <a:ext cx="335123" cy="35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D326CA0F-2566-0E4D-886C-70A31113975C}"/>
              </a:ext>
            </a:extLst>
          </p:cNvPr>
          <p:cNvSpPr/>
          <p:nvPr/>
        </p:nvSpPr>
        <p:spPr>
          <a:xfrm>
            <a:off x="316784" y="1367883"/>
            <a:ext cx="25776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OGberaad</a:t>
            </a:r>
            <a:r>
              <a:rPr lang="nl-NL" sz="2400" dirty="0"/>
              <a:t>:</a:t>
            </a:r>
          </a:p>
          <a:p>
            <a:pPr algn="ctr"/>
            <a:r>
              <a:rPr lang="nl-NL" sz="2400" dirty="0"/>
              <a:t>I&amp;W en UvW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F78ABCA-F98F-8847-ACDA-AEA5C90AE445}"/>
              </a:ext>
            </a:extLst>
          </p:cNvPr>
          <p:cNvSpPr/>
          <p:nvPr/>
        </p:nvSpPr>
        <p:spPr>
          <a:xfrm>
            <a:off x="2364094" y="5521561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Klankbordgroep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9CB0E2A-F946-BA44-8580-B37FD2D355F0}"/>
              </a:ext>
            </a:extLst>
          </p:cNvPr>
          <p:cNvCxnSpPr/>
          <p:nvPr/>
        </p:nvCxnSpPr>
        <p:spPr>
          <a:xfrm flipV="1">
            <a:off x="3492062" y="4100975"/>
            <a:ext cx="0" cy="142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5855D45-D178-3240-8E2B-FDE48DD73FA7}"/>
              </a:ext>
            </a:extLst>
          </p:cNvPr>
          <p:cNvCxnSpPr/>
          <p:nvPr/>
        </p:nvCxnSpPr>
        <p:spPr>
          <a:xfrm>
            <a:off x="3949262" y="4100975"/>
            <a:ext cx="0" cy="142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4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F4719-435A-524B-93B3-DDB71A71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Klankbordgroep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55E94E-5D25-E943-9A16-E5C286AE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Belanghebbenden vanuit allerlei organisaties zoals: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Omgevingsdiensten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Bedrijven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Brancheverenigingen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Ziekenhuizen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De taskforce toetst de bevindingen bij deze groep</a:t>
            </a:r>
          </a:p>
        </p:txBody>
      </p:sp>
    </p:spTree>
    <p:extLst>
      <p:ext uri="{BB962C8B-B14F-4D97-AF65-F5344CB8AC3E}">
        <p14:creationId xmlns:p14="http://schemas.microsoft.com/office/powerpoint/2010/main" val="6848540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6096</TotalTime>
  <Words>466</Words>
  <Application>Microsoft Macintosh PowerPoint</Application>
  <PresentationFormat>Breedbeeld</PresentationFormat>
  <Paragraphs>97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Trebuchet MS</vt:lpstr>
      <vt:lpstr>Verdana</vt:lpstr>
      <vt:lpstr>Wingdings</vt:lpstr>
      <vt:lpstr>Wingdings 3</vt:lpstr>
      <vt:lpstr>Facet</vt:lpstr>
      <vt:lpstr>TASKFORCE HERIJKING AFVALSTOFFEN</vt:lpstr>
      <vt:lpstr>Opdracht taskforce</vt:lpstr>
      <vt:lpstr>Waarom doen we dit</vt:lpstr>
      <vt:lpstr>PowerPoint-presentatie</vt:lpstr>
      <vt:lpstr>PowerPoint-presentatie</vt:lpstr>
      <vt:lpstr>Groei wereldbevolking en toename grondstofvraag</vt:lpstr>
      <vt:lpstr>Taskforce</vt:lpstr>
      <vt:lpstr>Organisatie taskforce</vt:lpstr>
      <vt:lpstr>Klankbordgroep</vt:lpstr>
      <vt:lpstr>Stand van zaken taskforce</vt:lpstr>
      <vt:lpstr>Wat voor soort belemmeringen</vt:lpstr>
      <vt:lpstr>Wat voor soort belemmeringen</vt:lpstr>
      <vt:lpstr>Wat voor soort belemmeringen</vt:lpstr>
      <vt:lpstr>Interactieve ronde </vt:lpstr>
      <vt:lpstr>Hoe verder</vt:lpstr>
      <vt:lpstr>Zodat we uiteindelijk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TASKFORCE HERIJKING AFVALSTOFFEN</dc:title>
  <dc:creator>w_beekman@me.com</dc:creator>
  <cp:lastModifiedBy>w_beekman@me.com</cp:lastModifiedBy>
  <cp:revision>10</cp:revision>
  <dcterms:created xsi:type="dcterms:W3CDTF">2018-09-25T11:15:59Z</dcterms:created>
  <dcterms:modified xsi:type="dcterms:W3CDTF">2018-11-16T10:52:56Z</dcterms:modified>
</cp:coreProperties>
</file>