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5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FD20C2-9C44-230F-6423-9F2E89CD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7CFBB61-6D31-B062-E8B2-84CCC1D43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632D84-7946-5444-0FE8-F13DC692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93AD1C-65C0-3718-4B65-A5C6E86C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C88C06-7516-D1FE-860F-729720C79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190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7E2B3-F9AF-B457-80AF-6A5182149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8B74AC4-C3EA-D467-770E-57F8E1C05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B2D796-9BE2-8B1C-8CFB-822F2AB9E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07C680-5837-D25F-22BA-BC2736D2C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1F6408-FE25-6536-257D-D29A60C0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428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A9C1CFC-A7A0-1477-0263-3478A6554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CFA7AB1-AB21-6ED1-DCDF-31CEFB84F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B6AE15-395F-109E-745D-B388EC6B0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2C8A7F-7026-896C-27D7-487B6263B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16A3AA-9E32-FFAE-C68B-95D829C9C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15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A81BA-745F-52F1-B62A-64D148984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320850-E257-3DFE-3454-D46605147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E4193E-FF30-F6D2-26CD-4379EC6A3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5ABEFA-6C98-F0CA-7CEE-8EAB639D4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B15077-7A76-BCD6-7ABB-7FFA98B37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35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8CCF2-FE8B-7214-AC03-E8BDCFB87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2D7102-F34F-FD6D-20BC-14425A87B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BCD7CC-3DC6-9B03-9BB5-9CDEEBAAC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F138CF-EF93-1A9E-6713-5E3016AD2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EC3B2E-0351-11EA-E9D2-AE616BA73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21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A5C6F-7000-51C8-0D74-81BEC7679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8D4180-BD37-3660-141F-3A0AEC94D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1D920BC-E8B6-BDF8-06DC-CD6141F25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26CD0E2-2FD8-0781-ACC1-AE4AE78D3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6BBB639-266D-AED0-99D3-4307195C9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9F1FF0B-3061-CFD3-67B8-FB18F373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260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9B5208-E45B-50E3-757E-1792A0FAE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951B898-C4F7-22DA-006F-653A02C89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3AF366-784F-3578-A14C-5189DD0D6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79DE8AC-17AF-557E-C9CB-9A556B51EA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47E8CB6-8D2D-966B-928E-E9B412BC00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A4312F5-FF29-7F80-6FA4-C68C18658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4EAE4C-333E-2D77-C5F0-670B95C4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D6E288C-C17D-7473-1DE0-4AC0CD51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59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C1F65D-4E99-A177-0B06-8C59BF61C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43B7843-0682-6DAC-8D56-D2AF4C285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24AC7BF-E184-3804-5013-7694E5EEE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44E40B4-A8F3-DB08-E0B0-66CDE0D0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50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0232D5E-3762-8398-77A2-6B64DDBC0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08C45A2-7796-6F89-1A80-AF4EC6D73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2871558-39D7-F496-6765-243085F5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87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03C2C-0E7F-D6D3-B5D0-AA5398F54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90949A-C782-F4EB-8735-53049EC0B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9ACBB9-5060-B781-DF74-87E53B609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D4A0FC-9738-B292-B7A9-5000F6CA2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BD343BF-E817-39AB-499F-4C746B101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AD11A4D-D3BA-30AC-F293-7E14080E6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32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A9D03-5777-B166-EC6F-4056FE9C0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86B330D-81A2-BC55-3163-75B9096317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0FD9316-A637-6320-31AF-7D8C0A58F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C6BE7A-A4D0-E49D-B1EE-BCC69D176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9E33E40-CBD7-4612-14B3-D0CB1E486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3C5E0C4-B55D-B7B6-FE30-A054D8AF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01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0B2D2DF-86EE-5DDF-A119-71F0A57C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D643E68-2CFA-8F41-E169-1473A1863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DDD8AA0-C531-64AB-76AE-62DA4DB8BD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0720A-34C3-4BB4-AF0D-45D5B9FBA411}" type="datetimeFigureOut">
              <a:rPr lang="nl-NL" smtClean="0"/>
              <a:t>10-4-2025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E83C9E-18A6-B27F-84F8-33DC56E5D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203342-EC01-E0F4-D6AB-6C75AEEDB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58BC-7A87-4F3B-A757-BDDDB6F7E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39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esovercirculairslopen.nl/" TargetMode="External"/><Relationship Id="rId2" Type="http://schemas.openxmlformats.org/officeDocument/2006/relationships/hyperlink" Target="mailto:geert.cuperus@gemax-environment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F03A55-FFCB-EB37-6B23-284877762D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9A533C-E95E-24D7-A203-B38C64213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620"/>
            <a:ext cx="9144000" cy="2387600"/>
          </a:xfrm>
        </p:spPr>
        <p:txBody>
          <a:bodyPr>
            <a:normAutofit/>
          </a:bodyPr>
          <a:lstStyle/>
          <a:p>
            <a:r>
              <a:rPr lang="nl-NL" sz="4000" b="1" dirty="0"/>
              <a:t>CIRCULAIR SLOPEN</a:t>
            </a:r>
            <a:br>
              <a:rPr lang="nl-NL" sz="4000" b="1" dirty="0"/>
            </a:br>
            <a:br>
              <a:rPr lang="nl-NL" sz="4000" b="1" dirty="0"/>
            </a:br>
            <a:r>
              <a:rPr lang="nl-NL" sz="4000" b="1" dirty="0"/>
              <a:t>Volgens Best Beschikbare Werkwijzen (BBW)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6279ED0-3897-5CED-6EDE-BFC3BAED93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000" b="1" dirty="0"/>
              <a:t>Geert Cuperus</a:t>
            </a:r>
          </a:p>
          <a:p>
            <a:r>
              <a:rPr lang="nl-NL" sz="2000" b="1" dirty="0"/>
              <a:t>VERAS Informatiebijeenkomst</a:t>
            </a:r>
          </a:p>
          <a:p>
            <a:r>
              <a:rPr lang="nl-NL" sz="2000" b="1" dirty="0"/>
              <a:t>9 april 2025</a:t>
            </a:r>
          </a:p>
          <a:p>
            <a:endParaRPr lang="nl-NL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BFCA136-8506-172D-91B5-3F9E907F4AE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65712" y="-10547"/>
            <a:ext cx="278039" cy="12174537"/>
          </a:xfrm>
          <a:prstGeom prst="rect">
            <a:avLst/>
          </a:prstGeom>
          <a:solidFill>
            <a:srgbClr val="4C7430"/>
          </a:solidFill>
          <a:ln w="12700">
            <a:solidFill>
              <a:srgbClr val="4C743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4BCE743-E214-2752-D22F-7985DD3BAA7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1913962" y="0"/>
            <a:ext cx="278038" cy="6858000"/>
          </a:xfrm>
          <a:prstGeom prst="rect">
            <a:avLst/>
          </a:prstGeom>
          <a:solidFill>
            <a:srgbClr val="4C7430"/>
          </a:solidFill>
          <a:ln w="12700">
            <a:solidFill>
              <a:srgbClr val="4C743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B0B297B1-C524-9528-649E-09404C9AF583}"/>
              </a:ext>
            </a:extLst>
          </p:cNvPr>
          <p:cNvSpPr/>
          <p:nvPr/>
        </p:nvSpPr>
        <p:spPr>
          <a:xfrm>
            <a:off x="239486" y="6368143"/>
            <a:ext cx="2013857" cy="359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>
                <a:solidFill>
                  <a:schemeClr val="tx1"/>
                </a:solidFill>
              </a:rPr>
              <a:t>Gemax</a:t>
            </a:r>
            <a:r>
              <a:rPr lang="nl-NL" dirty="0">
                <a:solidFill>
                  <a:schemeClr val="tx1"/>
                </a:solidFill>
              </a:rPr>
              <a:t> BV</a:t>
            </a:r>
          </a:p>
        </p:txBody>
      </p:sp>
    </p:spTree>
    <p:extLst>
      <p:ext uri="{BB962C8B-B14F-4D97-AF65-F5344CB8AC3E}">
        <p14:creationId xmlns:p14="http://schemas.microsoft.com/office/powerpoint/2010/main" val="2948891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BEA2D-965B-FE91-DE7F-6C1F655BD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481A11D-338A-FBC5-01ED-6B46751DE53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65712" y="-10547"/>
            <a:ext cx="278039" cy="12174537"/>
          </a:xfrm>
          <a:prstGeom prst="rect">
            <a:avLst/>
          </a:prstGeom>
          <a:solidFill>
            <a:srgbClr val="4C7430"/>
          </a:solidFill>
          <a:ln w="12700">
            <a:solidFill>
              <a:srgbClr val="4C743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9FD482B-604D-C68F-264F-A4C3E89CDFB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1913962" y="0"/>
            <a:ext cx="278038" cy="6858000"/>
          </a:xfrm>
          <a:prstGeom prst="rect">
            <a:avLst/>
          </a:prstGeom>
          <a:solidFill>
            <a:srgbClr val="4C7430"/>
          </a:solidFill>
          <a:ln w="12700">
            <a:solidFill>
              <a:srgbClr val="4C743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FE17183F-D31F-C7AD-06EF-0FC134C40B5E}"/>
              </a:ext>
            </a:extLst>
          </p:cNvPr>
          <p:cNvSpPr/>
          <p:nvPr/>
        </p:nvSpPr>
        <p:spPr>
          <a:xfrm>
            <a:off x="239486" y="6368143"/>
            <a:ext cx="2013857" cy="359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>
                <a:solidFill>
                  <a:schemeClr val="tx1"/>
                </a:solidFill>
              </a:rPr>
              <a:t>Gemax</a:t>
            </a:r>
            <a:r>
              <a:rPr lang="nl-NL" dirty="0">
                <a:solidFill>
                  <a:schemeClr val="tx1"/>
                </a:solidFill>
              </a:rPr>
              <a:t> BV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5DA213-E73D-4E7F-CFEA-17774A3B6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913" y="59308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nl-NL" dirty="0"/>
              <a:t>Doel: </a:t>
            </a:r>
          </a:p>
          <a:p>
            <a:pPr lvl="1"/>
            <a:r>
              <a:rPr lang="nl-NL" dirty="0"/>
              <a:t>omschrijving van een werkwijze die standaard zou moeten zijn voor circulair slopen</a:t>
            </a:r>
          </a:p>
          <a:p>
            <a:pPr lvl="1"/>
            <a:r>
              <a:rPr lang="nl-NL" dirty="0"/>
              <a:t>nagaan hoe deze werkwijze geïmplementeerd kan worden</a:t>
            </a:r>
          </a:p>
          <a:p>
            <a:r>
              <a:rPr lang="nl-NL" dirty="0"/>
              <a:t>Wat is BBW?</a:t>
            </a:r>
          </a:p>
          <a:p>
            <a:pPr lvl="1"/>
            <a:r>
              <a:rPr lang="nl-NL" dirty="0"/>
              <a:t>Beschrijving van een sloopwijze waarmee zoveel mogelijk producten hergebruikt en materialen hoogwaardig gerecycled kunnen worden</a:t>
            </a:r>
          </a:p>
          <a:p>
            <a:pPr lvl="1"/>
            <a:r>
              <a:rPr lang="nl-NL" dirty="0"/>
              <a:t>Rekening houden met de randvoorwaarden: de beste wijze in de bestaande situatie</a:t>
            </a:r>
          </a:p>
          <a:p>
            <a:pPr lvl="1"/>
            <a:r>
              <a:rPr lang="nl-NL" dirty="0"/>
              <a:t>Een lijst van voorschriften op basis van reeds bestaande werkwijzen</a:t>
            </a:r>
          </a:p>
          <a:p>
            <a:pPr lvl="1"/>
            <a:r>
              <a:rPr lang="nl-NL" dirty="0"/>
              <a:t>Een samenvatting van de werkwijze van sloopbedrijven die elk project circulair willen uitvoeren</a:t>
            </a:r>
          </a:p>
        </p:txBody>
      </p:sp>
    </p:spTree>
    <p:extLst>
      <p:ext uri="{BB962C8B-B14F-4D97-AF65-F5344CB8AC3E}">
        <p14:creationId xmlns:p14="http://schemas.microsoft.com/office/powerpoint/2010/main" val="3605160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CB0F0C-B492-3AF5-8985-731B135E6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03A0674-8926-EF59-1069-35969773880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65712" y="-10547"/>
            <a:ext cx="278039" cy="12174537"/>
          </a:xfrm>
          <a:prstGeom prst="rect">
            <a:avLst/>
          </a:prstGeom>
          <a:solidFill>
            <a:srgbClr val="4C7430"/>
          </a:solidFill>
          <a:ln w="12700">
            <a:solidFill>
              <a:srgbClr val="4C743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1C61DB-45D8-B531-1C06-433277A01D0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1913962" y="0"/>
            <a:ext cx="278038" cy="6858000"/>
          </a:xfrm>
          <a:prstGeom prst="rect">
            <a:avLst/>
          </a:prstGeom>
          <a:solidFill>
            <a:srgbClr val="4C7430"/>
          </a:solidFill>
          <a:ln w="12700">
            <a:solidFill>
              <a:srgbClr val="4C743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EBFFA6B-70CA-0DCB-F5AA-3C5ACE68830F}"/>
              </a:ext>
            </a:extLst>
          </p:cNvPr>
          <p:cNvSpPr/>
          <p:nvPr/>
        </p:nvSpPr>
        <p:spPr>
          <a:xfrm>
            <a:off x="239486" y="6368143"/>
            <a:ext cx="2013857" cy="359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>
                <a:solidFill>
                  <a:schemeClr val="tx1"/>
                </a:solidFill>
              </a:rPr>
              <a:t>Gemax</a:t>
            </a:r>
            <a:r>
              <a:rPr lang="nl-NL" dirty="0">
                <a:solidFill>
                  <a:schemeClr val="tx1"/>
                </a:solidFill>
              </a:rPr>
              <a:t> BV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B9DCC71-416E-D36E-CEF0-D77EFB883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629"/>
            <a:ext cx="10515600" cy="1325563"/>
          </a:xfrm>
        </p:spPr>
        <p:txBody>
          <a:bodyPr/>
          <a:lstStyle/>
          <a:p>
            <a:r>
              <a:rPr lang="nl-NL" b="1" dirty="0"/>
              <a:t>Voorbeelden van BBW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AE1770-E58C-5E58-5B0F-65E6B2401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539"/>
            <a:ext cx="10515600" cy="4351338"/>
          </a:xfrm>
        </p:spPr>
        <p:txBody>
          <a:bodyPr>
            <a:normAutofit/>
          </a:bodyPr>
          <a:lstStyle/>
          <a:p>
            <a:r>
              <a:rPr lang="nl-NL" dirty="0"/>
              <a:t>Een sloopbedrijf heeft een vastgesteld beleid ten aanzien van circulaire sloop</a:t>
            </a:r>
          </a:p>
          <a:p>
            <a:r>
              <a:rPr lang="nl-NL" dirty="0"/>
              <a:t>Er is een deskundige “circulair slopen” in dienst </a:t>
            </a:r>
          </a:p>
          <a:p>
            <a:r>
              <a:rPr lang="nl-NL" dirty="0"/>
              <a:t>Jaarlijkse evaluatie van alle projecten gezamenlijk: hoeveel hergebruik, aandeel hoogwaardige recycling, verbeterpunten</a:t>
            </a:r>
          </a:p>
          <a:p>
            <a:r>
              <a:rPr lang="nl-NL" dirty="0"/>
              <a:t>Inventarisatie, hergebruik/recyclingplan en verantwoording</a:t>
            </a:r>
          </a:p>
          <a:p>
            <a:r>
              <a:rPr lang="nl-NL" dirty="0"/>
              <a:t>Lijst met producten en materialen die altijd selectief gesloopt en gescheiden moeten worden. Tenzij …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961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9E1D53-36D7-F1E8-7C75-33CCCCD83E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A0CA120-942F-225E-F2DD-CE4BCFD939B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65712" y="-10547"/>
            <a:ext cx="278039" cy="12174537"/>
          </a:xfrm>
          <a:prstGeom prst="rect">
            <a:avLst/>
          </a:prstGeom>
          <a:solidFill>
            <a:srgbClr val="4C7430"/>
          </a:solidFill>
          <a:ln w="12700">
            <a:solidFill>
              <a:srgbClr val="4C743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D037740-DDB3-ADB2-298F-4AE145BD879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1913962" y="0"/>
            <a:ext cx="278038" cy="6858000"/>
          </a:xfrm>
          <a:prstGeom prst="rect">
            <a:avLst/>
          </a:prstGeom>
          <a:solidFill>
            <a:srgbClr val="4C7430"/>
          </a:solidFill>
          <a:ln w="12700">
            <a:solidFill>
              <a:srgbClr val="4C743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6D8E5B3-F680-DA0B-94D5-A5A7959B0C46}"/>
              </a:ext>
            </a:extLst>
          </p:cNvPr>
          <p:cNvSpPr/>
          <p:nvPr/>
        </p:nvSpPr>
        <p:spPr>
          <a:xfrm>
            <a:off x="239486" y="6368143"/>
            <a:ext cx="2013857" cy="359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>
                <a:solidFill>
                  <a:schemeClr val="tx1"/>
                </a:solidFill>
              </a:rPr>
              <a:t>Gemax</a:t>
            </a:r>
            <a:r>
              <a:rPr lang="nl-NL" dirty="0">
                <a:solidFill>
                  <a:schemeClr val="tx1"/>
                </a:solidFill>
              </a:rPr>
              <a:t> BV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79EAE0-50B3-EA77-2B23-56958B481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629"/>
            <a:ext cx="10515600" cy="1325563"/>
          </a:xfrm>
        </p:spPr>
        <p:txBody>
          <a:bodyPr/>
          <a:lstStyle/>
          <a:p>
            <a:r>
              <a:rPr lang="nl-NL" b="1" dirty="0"/>
              <a:t>Borging van BBW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29F44E-7D00-1DB0-7855-1B912BC05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539"/>
            <a:ext cx="10515600" cy="4351338"/>
          </a:xfrm>
        </p:spPr>
        <p:txBody>
          <a:bodyPr>
            <a:normAutofit/>
          </a:bodyPr>
          <a:lstStyle/>
          <a:p>
            <a:r>
              <a:rPr lang="nl-NL" dirty="0"/>
              <a:t>Verkenning mogelijkheden, bijvoorbeeld in combinatie met SVMS BRL-007</a:t>
            </a:r>
          </a:p>
          <a:p>
            <a:r>
              <a:rPr lang="nl-NL" dirty="0"/>
              <a:t>Criteria voor MVI</a:t>
            </a:r>
          </a:p>
          <a:p>
            <a:r>
              <a:rPr lang="nl-NL" dirty="0"/>
              <a:t>…….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Contact: </a:t>
            </a:r>
            <a:r>
              <a:rPr lang="nl-NL" dirty="0">
                <a:hlinkClick r:id="rId2"/>
              </a:rPr>
              <a:t>geert.cuperus@gemax-environment.com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Rapport op </a:t>
            </a:r>
            <a:r>
              <a:rPr lang="nl-NL" dirty="0">
                <a:hlinkClick r:id="rId3"/>
              </a:rPr>
              <a:t>www.allesovercirculairslopen.nl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833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5254</TotalTime>
  <Words>196</Words>
  <Application>Microsoft Office PowerPoint</Application>
  <PresentationFormat>Breedbeeld</PresentationFormat>
  <Paragraphs>29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CIRCULAIR SLOPEN  Volgens Best Beschikbare Werkwijzen (BBW)</vt:lpstr>
      <vt:lpstr>PowerPoint-presentatie</vt:lpstr>
      <vt:lpstr>Voorbeelden van BBW</vt:lpstr>
      <vt:lpstr>Borging van BBW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Geert Cuperus</dc:creator>
  <cp:lastModifiedBy>Geert Cuperus</cp:lastModifiedBy>
  <cp:revision>16</cp:revision>
  <dcterms:created xsi:type="dcterms:W3CDTF">2024-02-16T14:47:09Z</dcterms:created>
  <dcterms:modified xsi:type="dcterms:W3CDTF">2025-04-10T06:18:15Z</dcterms:modified>
</cp:coreProperties>
</file>